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4699"/>
  </p:normalViewPr>
  <p:slideViewPr>
    <p:cSldViewPr snapToGrid="0" snapToObjects="1" showGuides="1">
      <p:cViewPr varScale="1">
        <p:scale>
          <a:sx n="133" d="100"/>
          <a:sy n="133" d="100"/>
        </p:scale>
        <p:origin x="304"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55C91-45E8-694B-9287-455AE631C4B8}" type="datetimeFigureOut">
              <a:rPr kumimoji="1" lang="ja-JP" altLang="en-US" smtClean="0"/>
              <a:t>2017/4/27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DC6ED-A7F5-C945-964E-115DC0DF9CEE}" type="slidenum">
              <a:rPr kumimoji="1" lang="ja-JP" altLang="en-US" smtClean="0"/>
              <a:t>‹#›</a:t>
            </a:fld>
            <a:endParaRPr kumimoji="1" lang="ja-JP" altLang="en-US"/>
          </a:p>
        </p:txBody>
      </p:sp>
    </p:spTree>
    <p:extLst>
      <p:ext uri="{BB962C8B-B14F-4D97-AF65-F5344CB8AC3E}">
        <p14:creationId xmlns:p14="http://schemas.microsoft.com/office/powerpoint/2010/main" val="18530069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1DC6ED-A7F5-C945-964E-115DC0DF9CEE}" type="slidenum">
              <a:rPr kumimoji="1" lang="ja-JP" altLang="en-US" smtClean="0"/>
              <a:t>1</a:t>
            </a:fld>
            <a:endParaRPr kumimoji="1" lang="ja-JP" altLang="en-US"/>
          </a:p>
        </p:txBody>
      </p:sp>
    </p:spTree>
    <p:extLst>
      <p:ext uri="{BB962C8B-B14F-4D97-AF65-F5344CB8AC3E}">
        <p14:creationId xmlns:p14="http://schemas.microsoft.com/office/powerpoint/2010/main" val="149703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1DC6ED-A7F5-C945-964E-115DC0DF9CEE}" type="slidenum">
              <a:rPr kumimoji="1" lang="ja-JP" altLang="en-US" smtClean="0"/>
              <a:t>4</a:t>
            </a:fld>
            <a:endParaRPr kumimoji="1" lang="ja-JP" altLang="en-US"/>
          </a:p>
        </p:txBody>
      </p:sp>
    </p:spTree>
    <p:extLst>
      <p:ext uri="{BB962C8B-B14F-4D97-AF65-F5344CB8AC3E}">
        <p14:creationId xmlns:p14="http://schemas.microsoft.com/office/powerpoint/2010/main" val="21395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05FEED1-E14C-984D-9C14-62F1F310122E}" type="datetimeFigureOut">
              <a:rPr kumimoji="1" lang="ja-JP" altLang="en-US" smtClean="0"/>
              <a:t>2017/4/27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EED1-E14C-984D-9C14-62F1F310122E}" type="datetimeFigureOut">
              <a:rPr kumimoji="1" lang="ja-JP" altLang="en-US" smtClean="0"/>
              <a:t>2017/4/27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3577A-7CEF-8243-B81E-831AB3B410A8}" type="slidenum">
              <a:rPr kumimoji="1" lang="ja-JP" altLang="en-US" smtClean="0"/>
              <a:t>‹#›</a:t>
            </a:fld>
            <a:endParaRPr kumimoji="1" lang="ja-JP" alt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12192000" cy="770021"/>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2800" b="1" dirty="0">
                <a:effectLst/>
                <a:ea typeface="Meiryo" charset="-128"/>
              </a:rPr>
              <a:t>大好評の経営者向け実務セミナー</a:t>
            </a:r>
            <a:endParaRPr lang="ja-JP" sz="2800" dirty="0">
              <a:effectLst/>
            </a:endParaRPr>
          </a:p>
        </p:txBody>
      </p:sp>
      <p:sp>
        <p:nvSpPr>
          <p:cNvPr id="5" name="正方形/長方形 4"/>
          <p:cNvSpPr/>
          <p:nvPr/>
        </p:nvSpPr>
        <p:spPr>
          <a:xfrm>
            <a:off x="1614471" y="1231180"/>
            <a:ext cx="7620000" cy="50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2800" b="1" dirty="0">
                <a:solidFill>
                  <a:srgbClr val="000000"/>
                </a:solidFill>
                <a:effectLst/>
                <a:latin typeface="Meiryo" charset="-128"/>
                <a:ea typeface="Meiryo" charset="-128"/>
                <a:cs typeface="Meiryo" charset="-128"/>
              </a:rPr>
              <a:t>多店舗展開を目指す経営者のための</a:t>
            </a:r>
            <a:endParaRPr lang="ja-JP" sz="2800" b="1" dirty="0">
              <a:effectLst/>
              <a:latin typeface="Meiryo" charset="-128"/>
              <a:ea typeface="Meiryo" charset="-128"/>
              <a:cs typeface="Meiryo" charset="-128"/>
            </a:endParaRPr>
          </a:p>
          <a:p>
            <a:pPr algn="just">
              <a:spcAft>
                <a:spcPts val="0"/>
              </a:spcAft>
            </a:pPr>
            <a:r>
              <a:rPr lang="en-US" sz="1200" kern="100" dirty="0">
                <a:effectLst/>
                <a:ea typeface="Yu Mincho" charset="-128"/>
                <a:cs typeface="Times New Roman" charset="0"/>
              </a:rPr>
              <a:t> </a:t>
            </a:r>
            <a:endParaRPr lang="ja-JP" sz="1200" kern="100" dirty="0">
              <a:effectLst/>
              <a:ea typeface="Yu Mincho" charset="-128"/>
              <a:cs typeface="Times New Roman" charset="0"/>
            </a:endParaRPr>
          </a:p>
        </p:txBody>
      </p:sp>
      <p:sp>
        <p:nvSpPr>
          <p:cNvPr id="6" name="テキスト ボックス 5"/>
          <p:cNvSpPr txBox="1"/>
          <p:nvPr/>
        </p:nvSpPr>
        <p:spPr>
          <a:xfrm>
            <a:off x="587141" y="3115361"/>
            <a:ext cx="11194181" cy="10160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800" b="1" dirty="0">
                <a:solidFill>
                  <a:srgbClr val="000000"/>
                </a:solidFill>
                <a:effectLst/>
                <a:latin typeface="Meiryo" charset="-128"/>
                <a:ea typeface="Meiryo" charset="-128"/>
                <a:cs typeface="Meiryo" charset="-128"/>
              </a:rPr>
              <a:t>多店舗展開</a:t>
            </a:r>
            <a:r>
              <a:rPr lang="ja-JP" sz="8800" b="1" dirty="0" smtClean="0">
                <a:solidFill>
                  <a:srgbClr val="0070C0"/>
                </a:solidFill>
                <a:effectLst/>
                <a:latin typeface="Meiryo" charset="-128"/>
                <a:ea typeface="Meiryo" charset="-128"/>
                <a:cs typeface="Meiryo" charset="-128"/>
              </a:rPr>
              <a:t>基礎</a:t>
            </a:r>
            <a:r>
              <a:rPr lang="ja-JP" sz="6000" b="1" dirty="0" smtClean="0">
                <a:solidFill>
                  <a:srgbClr val="000000"/>
                </a:solidFill>
                <a:effectLst/>
                <a:latin typeface="Meiryo" charset="-128"/>
                <a:ea typeface="Meiryo" charset="-128"/>
                <a:cs typeface="Meiryo" charset="-128"/>
              </a:rPr>
              <a:t>セミナー</a:t>
            </a:r>
            <a:r>
              <a:rPr lang="ja-JP" sz="9600" b="1" dirty="0" smtClean="0">
                <a:solidFill>
                  <a:srgbClr val="0070C0"/>
                </a:solidFill>
                <a:effectLst/>
                <a:latin typeface="HGPSoeiKakugothicUB" charset="-128"/>
                <a:ea typeface="HGPSoeiKakugothicUB" charset="-128"/>
                <a:cs typeface="HGPSoeiKakugothicUB" charset="-128"/>
              </a:rPr>
              <a:t>２４</a:t>
            </a:r>
            <a:endParaRPr lang="ja-JP" sz="9600" dirty="0">
              <a:effectLst/>
              <a:latin typeface="HGPSoeiKakugothicUB" charset="-128"/>
              <a:ea typeface="HGPSoeiKakugothicUB" charset="-128"/>
              <a:cs typeface="HGPSoeiKakugothicUB" charset="-128"/>
            </a:endParaRPr>
          </a:p>
          <a:p>
            <a:pPr algn="just">
              <a:spcAft>
                <a:spcPts val="0"/>
              </a:spcAft>
            </a:pPr>
            <a:r>
              <a:rPr lang="en-US" sz="1200" kern="100" dirty="0">
                <a:effectLst/>
                <a:ea typeface="Yu Mincho" charset="-128"/>
                <a:cs typeface="Times New Roman" charset="0"/>
              </a:rPr>
              <a:t> </a:t>
            </a:r>
            <a:endParaRPr lang="ja-JP" sz="1200" kern="100" dirty="0">
              <a:effectLst/>
              <a:ea typeface="Yu Mincho" charset="-128"/>
              <a:cs typeface="Times New Roman" charset="0"/>
            </a:endParaRPr>
          </a:p>
        </p:txBody>
      </p:sp>
      <p:sp>
        <p:nvSpPr>
          <p:cNvPr id="7" name="テキスト ボックス 6"/>
          <p:cNvSpPr txBox="1"/>
          <p:nvPr/>
        </p:nvSpPr>
        <p:spPr>
          <a:xfrm>
            <a:off x="587141" y="1854283"/>
            <a:ext cx="10664792" cy="7575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0" b="1" dirty="0">
                <a:solidFill>
                  <a:srgbClr val="000000"/>
                </a:solidFill>
                <a:effectLst/>
                <a:latin typeface="Meiryo" charset="-128"/>
                <a:ea typeface="Meiryo" charset="-128"/>
                <a:cs typeface="Meiryo" charset="-128"/>
              </a:rPr>
              <a:t>事業拡大</a:t>
            </a:r>
            <a:r>
              <a:rPr lang="ja-JP" sz="4800" b="1" dirty="0">
                <a:solidFill>
                  <a:srgbClr val="000000"/>
                </a:solidFill>
                <a:effectLst/>
                <a:latin typeface="Meiryo" charset="-128"/>
                <a:ea typeface="Meiryo" charset="-128"/>
                <a:cs typeface="Meiryo" charset="-128"/>
              </a:rPr>
              <a:t>を</a:t>
            </a:r>
            <a:r>
              <a:rPr lang="ja-JP" sz="8000" b="1" dirty="0">
                <a:solidFill>
                  <a:srgbClr val="000000"/>
                </a:solidFill>
                <a:effectLst/>
                <a:latin typeface="Meiryo" charset="-128"/>
                <a:ea typeface="Meiryo" charset="-128"/>
                <a:cs typeface="Meiryo" charset="-128"/>
              </a:rPr>
              <a:t>成功</a:t>
            </a:r>
            <a:r>
              <a:rPr lang="ja-JP" sz="4800" b="1" dirty="0">
                <a:solidFill>
                  <a:srgbClr val="000000"/>
                </a:solidFill>
                <a:effectLst/>
                <a:latin typeface="Meiryo" charset="-128"/>
                <a:ea typeface="Meiryo" charset="-128"/>
                <a:cs typeface="Meiryo" charset="-128"/>
              </a:rPr>
              <a:t>させる</a:t>
            </a:r>
            <a:endParaRPr lang="ja-JP" sz="4800" b="1" dirty="0">
              <a:effectLst/>
              <a:latin typeface="Meiryo" charset="-128"/>
              <a:ea typeface="Meiryo" charset="-128"/>
              <a:cs typeface="Meiryo" charset="-128"/>
            </a:endParaRPr>
          </a:p>
          <a:p>
            <a:pPr algn="just">
              <a:spcAft>
                <a:spcPts val="0"/>
              </a:spcAft>
            </a:pPr>
            <a:r>
              <a:rPr lang="en-US" sz="1200" kern="100" dirty="0">
                <a:effectLst/>
                <a:ea typeface="Yu Mincho" charset="-128"/>
                <a:cs typeface="Times New Roman" charset="0"/>
              </a:rPr>
              <a:t> </a:t>
            </a:r>
            <a:endParaRPr lang="ja-JP" sz="1200" kern="100" dirty="0">
              <a:effectLst/>
              <a:ea typeface="Yu Mincho" charset="-128"/>
              <a:cs typeface="Times New Roman" charset="0"/>
            </a:endParaRPr>
          </a:p>
        </p:txBody>
      </p:sp>
      <p:pic>
        <p:nvPicPr>
          <p:cNvPr id="2" name="図 1"/>
          <p:cNvPicPr>
            <a:picLocks noChangeAspect="1"/>
          </p:cNvPicPr>
          <p:nvPr/>
        </p:nvPicPr>
        <p:blipFill>
          <a:blip r:embed="rId3"/>
          <a:stretch>
            <a:fillRect/>
          </a:stretch>
        </p:blipFill>
        <p:spPr>
          <a:xfrm>
            <a:off x="10155695" y="6015789"/>
            <a:ext cx="1625627" cy="594155"/>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192000" cy="169287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4800" b="1" dirty="0">
                <a:effectLst/>
                <a:ea typeface="Meiryo" charset="-128"/>
              </a:rPr>
              <a:t>多店舗展開基礎セミナー２４　</a:t>
            </a:r>
            <a:endParaRPr lang="en-US" altLang="ja-JP" sz="4800" b="1" dirty="0" smtClean="0">
              <a:effectLst/>
              <a:ea typeface="Meiryo" charset="-128"/>
            </a:endParaRPr>
          </a:p>
          <a:p>
            <a:pPr algn="ctr"/>
            <a:r>
              <a:rPr lang="ja-JP" sz="4800" b="1" dirty="0">
                <a:effectLst/>
                <a:ea typeface="Meiryo" charset="-128"/>
              </a:rPr>
              <a:t>　から得られるメリット</a:t>
            </a:r>
            <a:endParaRPr lang="ja-JP" sz="4800" dirty="0">
              <a:effectLst/>
            </a:endParaRPr>
          </a:p>
        </p:txBody>
      </p:sp>
      <p:sp>
        <p:nvSpPr>
          <p:cNvPr id="5" name="テキスト ボックス 4"/>
          <p:cNvSpPr txBox="1"/>
          <p:nvPr/>
        </p:nvSpPr>
        <p:spPr>
          <a:xfrm>
            <a:off x="0" y="1692876"/>
            <a:ext cx="12192000" cy="5165124"/>
          </a:xfrm>
          <a:prstGeom prst="rect">
            <a:avLst/>
          </a:prstGeom>
          <a:solidFill>
            <a:schemeClr val="accent2">
              <a:lumMod val="20000"/>
              <a:lumOff val="80000"/>
            </a:schemeClr>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200" b="1" kern="100">
                <a:effectLst/>
                <a:latin typeface="Meiryo" charset="-128"/>
                <a:ea typeface="Yu Mincho" charset="-128"/>
                <a:cs typeface="Times New Roman" charset="0"/>
              </a:rPr>
              <a:t> </a:t>
            </a:r>
            <a:endParaRPr lang="ja-JP" sz="1200" kern="100">
              <a:effectLst/>
              <a:ea typeface="Yu Mincho" charset="-128"/>
              <a:cs typeface="Times New Roman" charset="0"/>
            </a:endParaRPr>
          </a:p>
          <a:p>
            <a:pPr marL="514350" lvl="0" indent="-514350">
              <a:lnSpc>
                <a:spcPct val="150000"/>
              </a:lnSpc>
              <a:buFont typeface="+mj-lt"/>
              <a:buAutoNum type="arabicPeriod"/>
            </a:pPr>
            <a:r>
              <a:rPr lang="ja-JP" sz="2800" b="1" smtClean="0">
                <a:effectLst/>
                <a:latin typeface="Meiryo" charset="-128"/>
                <a:ea typeface="Meiryo" charset="-128"/>
                <a:cs typeface="Meiryo" charset="-128"/>
              </a:rPr>
              <a:t>多店舗展開に必要な基礎ノウハウが２４時間で学べます</a:t>
            </a:r>
          </a:p>
          <a:p>
            <a:pPr marL="342900" lvl="0" indent="-342900">
              <a:lnSpc>
                <a:spcPct val="150000"/>
              </a:lnSpc>
              <a:buFont typeface="+mj-cs"/>
              <a:buAutoNum type="arabicPeriod"/>
            </a:pPr>
            <a:r>
              <a:rPr lang="ja-JP" sz="2800" b="1" smtClean="0">
                <a:effectLst/>
                <a:latin typeface="Meiryo" charset="-128"/>
                <a:ea typeface="Meiryo" charset="-128"/>
                <a:cs typeface="Meiryo" charset="-128"/>
              </a:rPr>
              <a:t>多店舗</a:t>
            </a:r>
            <a:r>
              <a:rPr lang="ja-JP" sz="2800" b="1">
                <a:effectLst/>
                <a:latin typeface="Meiryo" charset="-128"/>
                <a:ea typeface="Meiryo" charset="-128"/>
                <a:cs typeface="Meiryo" charset="-128"/>
              </a:rPr>
              <a:t>展開の為の３大資源ノウハウの体系化の</a:t>
            </a:r>
            <a:r>
              <a:rPr lang="ja-JP" sz="2800" b="1" smtClean="0">
                <a:effectLst/>
                <a:latin typeface="Meiryo" charset="-128"/>
                <a:ea typeface="Meiryo" charset="-128"/>
                <a:cs typeface="Meiryo" charset="-128"/>
              </a:rPr>
              <a:t>構築</a:t>
            </a:r>
            <a:endParaRPr lang="ja-JP" sz="2800" b="1">
              <a:effectLst/>
              <a:latin typeface="Meiryo" charset="-128"/>
              <a:ea typeface="Meiryo" charset="-128"/>
              <a:cs typeface="Meiryo" charset="-128"/>
            </a:endParaRPr>
          </a:p>
          <a:p>
            <a:pPr marL="342900" lvl="0" indent="-342900">
              <a:lnSpc>
                <a:spcPct val="150000"/>
              </a:lnSpc>
              <a:buFont typeface="+mj-cs"/>
              <a:buAutoNum type="arabicPeriod"/>
            </a:pPr>
            <a:r>
              <a:rPr lang="ja-JP" sz="2800" b="1">
                <a:effectLst/>
                <a:latin typeface="Meiryo" charset="-128"/>
                <a:ea typeface="Meiryo" charset="-128"/>
                <a:cs typeface="Meiryo" charset="-128"/>
              </a:rPr>
              <a:t>多店舗展開で高収益を上げる為</a:t>
            </a:r>
            <a:r>
              <a:rPr lang="ja-JP" sz="2800" b="1" smtClean="0">
                <a:effectLst/>
                <a:latin typeface="Meiryo" charset="-128"/>
                <a:ea typeface="Meiryo" charset="-128"/>
                <a:cs typeface="Meiryo" charset="-128"/>
              </a:rPr>
              <a:t>に不可欠</a:t>
            </a:r>
            <a:r>
              <a:rPr lang="ja-JP" sz="2800" b="1">
                <a:effectLst/>
                <a:latin typeface="Meiryo" charset="-128"/>
                <a:ea typeface="Meiryo" charset="-128"/>
                <a:cs typeface="Meiryo" charset="-128"/>
              </a:rPr>
              <a:t>な店舗マネジメントの構築</a:t>
            </a:r>
          </a:p>
          <a:p>
            <a:pPr marL="342900" lvl="0" indent="-342900">
              <a:lnSpc>
                <a:spcPct val="150000"/>
              </a:lnSpc>
              <a:buFont typeface="+mj-cs"/>
              <a:buAutoNum type="arabicPeriod"/>
            </a:pPr>
            <a:r>
              <a:rPr lang="ja-JP" sz="2800" b="1">
                <a:effectLst/>
                <a:latin typeface="Meiryo" charset="-128"/>
                <a:ea typeface="Meiryo" charset="-128"/>
                <a:cs typeface="Meiryo" charset="-128"/>
              </a:rPr>
              <a:t>事業拡大のための出店戦略の</a:t>
            </a:r>
            <a:r>
              <a:rPr lang="ja-JP" sz="2800" b="1" smtClean="0">
                <a:effectLst/>
                <a:latin typeface="Meiryo" charset="-128"/>
                <a:ea typeface="Meiryo" charset="-128"/>
                <a:cs typeface="Meiryo" charset="-128"/>
              </a:rPr>
              <a:t>構築</a:t>
            </a:r>
            <a:endParaRPr lang="ja-JP" sz="2800" b="1" kern="100" smtClean="0">
              <a:effectLst/>
              <a:latin typeface="Meiryo" charset="-128"/>
              <a:ea typeface="Meiryo" charset="-128"/>
              <a:cs typeface="Meiryo" charset="-128"/>
            </a:endParaRPr>
          </a:p>
          <a:p>
            <a:pPr marL="514350" lvl="0" indent="-514350">
              <a:lnSpc>
                <a:spcPct val="150000"/>
              </a:lnSpc>
              <a:buFont typeface="+mj-lt"/>
              <a:buAutoNum type="arabicPeriod"/>
            </a:pPr>
            <a:r>
              <a:rPr lang="ja-JP" sz="2800" b="1" smtClean="0">
                <a:effectLst/>
                <a:latin typeface="Meiryo" charset="-128"/>
                <a:ea typeface="Meiryo" charset="-128"/>
                <a:cs typeface="Meiryo" charset="-128"/>
              </a:rPr>
              <a:t>多店舗</a:t>
            </a:r>
            <a:r>
              <a:rPr lang="ja-JP" sz="2800" b="1">
                <a:effectLst/>
                <a:latin typeface="Meiryo" charset="-128"/>
                <a:ea typeface="Meiryo" charset="-128"/>
                <a:cs typeface="Meiryo" charset="-128"/>
              </a:rPr>
              <a:t>展開の為の</a:t>
            </a:r>
            <a:r>
              <a:rPr lang="en-US" sz="2800" b="1">
                <a:effectLst/>
                <a:latin typeface="Meiryo" charset="-128"/>
                <a:ea typeface="Meiryo" charset="-128"/>
                <a:cs typeface="Meiryo" charset="-128"/>
              </a:rPr>
              <a:t>FC</a:t>
            </a:r>
            <a:r>
              <a:rPr lang="ja-JP" sz="2800" b="1">
                <a:effectLst/>
                <a:latin typeface="Meiryo" charset="-128"/>
                <a:ea typeface="Meiryo" charset="-128"/>
                <a:cs typeface="Meiryo" charset="-128"/>
              </a:rPr>
              <a:t>システムの構築</a:t>
            </a:r>
          </a:p>
          <a:p>
            <a:pPr marL="514350" lvl="0" indent="-514350">
              <a:lnSpc>
                <a:spcPct val="150000"/>
              </a:lnSpc>
              <a:buFont typeface="+mj-lt"/>
              <a:buAutoNum type="arabicPeriod"/>
            </a:pPr>
            <a:r>
              <a:rPr lang="ja-JP" sz="2800" b="1">
                <a:effectLst/>
                <a:latin typeface="Meiryo" charset="-128"/>
                <a:ea typeface="Meiryo" charset="-128"/>
                <a:cs typeface="Meiryo" charset="-128"/>
              </a:rPr>
              <a:t>ノウハウ</a:t>
            </a:r>
            <a:r>
              <a:rPr lang="ja-JP" sz="2800" b="1" smtClean="0">
                <a:effectLst/>
                <a:latin typeface="Meiryo" charset="-128"/>
                <a:ea typeface="Meiryo" charset="-128"/>
                <a:cs typeface="Meiryo" charset="-128"/>
              </a:rPr>
              <a:t>と</a:t>
            </a:r>
            <a:r>
              <a:rPr lang="ja-JP" altLang="en-US" sz="2800" b="1" smtClean="0">
                <a:latin typeface="Meiryo" charset="-128"/>
                <a:ea typeface="Meiryo" charset="-128"/>
                <a:cs typeface="Meiryo" charset="-128"/>
              </a:rPr>
              <a:t>重要</a:t>
            </a:r>
            <a:r>
              <a:rPr lang="ja-JP" sz="2800" b="1" smtClean="0">
                <a:effectLst/>
                <a:latin typeface="Meiryo" charset="-128"/>
                <a:ea typeface="Meiryo" charset="-128"/>
                <a:cs typeface="Meiryo" charset="-128"/>
              </a:rPr>
              <a:t>ポイント</a:t>
            </a:r>
            <a:r>
              <a:rPr lang="ja-JP" sz="2800" b="1">
                <a:effectLst/>
                <a:latin typeface="Meiryo" charset="-128"/>
                <a:ea typeface="Meiryo" charset="-128"/>
                <a:cs typeface="Meiryo" charset="-128"/>
              </a:rPr>
              <a:t>の内製化により骨太な経営体質の構築</a:t>
            </a:r>
          </a:p>
        </p:txBody>
      </p:sp>
    </p:spTree>
    <p:extLst>
      <p:ext uri="{BB962C8B-B14F-4D97-AF65-F5344CB8AC3E}">
        <p14:creationId xmlns:p14="http://schemas.microsoft.com/office/powerpoint/2010/main" val="175455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00898" y="2128032"/>
            <a:ext cx="10725664" cy="4708981"/>
          </a:xfrm>
          <a:prstGeom prst="rect">
            <a:avLst/>
          </a:prstGeom>
        </p:spPr>
        <p:txBody>
          <a:bodyPr wrap="square">
            <a:spAutoFit/>
          </a:bodyPr>
          <a:lstStyle/>
          <a:p>
            <a:pPr>
              <a:lnSpc>
                <a:spcPct val="150000"/>
              </a:lnSpc>
            </a:pPr>
            <a:r>
              <a:rPr lang="ja-JP" altLang="en-US" sz="1600" dirty="0" smtClean="0">
                <a:solidFill>
                  <a:srgbClr val="2F201B"/>
                </a:solidFill>
                <a:effectLst/>
                <a:latin typeface="Helvetica" charset="0"/>
              </a:rPr>
              <a:t>●</a:t>
            </a:r>
            <a:r>
              <a:rPr lang="ja-JP" altLang="en-US" sz="2000" b="1" dirty="0" smtClean="0">
                <a:solidFill>
                  <a:srgbClr val="2F201B"/>
                </a:solidFill>
                <a:effectLst/>
                <a:latin typeface="Meiryo" charset="-128"/>
                <a:ea typeface="Meiryo" charset="-128"/>
                <a:cs typeface="Meiryo" charset="-128"/>
              </a:rPr>
              <a:t>　既存コンセプトの事業拡大をし、高収益事業を目指している</a:t>
            </a:r>
          </a:p>
          <a:p>
            <a:pPr>
              <a:lnSpc>
                <a:spcPct val="150000"/>
              </a:lnSpc>
            </a:pPr>
            <a:r>
              <a:rPr lang="ja-JP" altLang="en-US" sz="2000" b="1" dirty="0" smtClean="0">
                <a:solidFill>
                  <a:srgbClr val="2F201B"/>
                </a:solidFill>
                <a:effectLst/>
                <a:latin typeface="Meiryo" charset="-128"/>
                <a:ea typeface="Meiryo" charset="-128"/>
                <a:cs typeface="Meiryo" charset="-128"/>
              </a:rPr>
              <a:t>●　多店舗展開の大きなハードルである５店舗、１０店舗の壁を超えたいと考えている</a:t>
            </a:r>
          </a:p>
          <a:p>
            <a:pPr>
              <a:lnSpc>
                <a:spcPct val="150000"/>
              </a:lnSpc>
            </a:pPr>
            <a:r>
              <a:rPr lang="ja-JP" altLang="en-US" sz="2000" b="1" dirty="0" smtClean="0">
                <a:solidFill>
                  <a:srgbClr val="2F201B"/>
                </a:solidFill>
                <a:effectLst/>
                <a:latin typeface="Meiryo" charset="-128"/>
                <a:ea typeface="Meiryo" charset="-128"/>
                <a:cs typeface="Meiryo" charset="-128"/>
              </a:rPr>
              <a:t>●　事業拡大のためのノウハウとポイントを習得したい</a:t>
            </a:r>
          </a:p>
          <a:p>
            <a:pPr>
              <a:lnSpc>
                <a:spcPct val="150000"/>
              </a:lnSpc>
            </a:pPr>
            <a:r>
              <a:rPr lang="ja-JP" altLang="en-US" sz="2000" b="1" dirty="0" smtClean="0">
                <a:solidFill>
                  <a:srgbClr val="2F201B"/>
                </a:solidFill>
                <a:effectLst/>
                <a:latin typeface="Meiryo" charset="-128"/>
                <a:ea typeface="Meiryo" charset="-128"/>
                <a:cs typeface="Meiryo" charset="-128"/>
              </a:rPr>
              <a:t>●　ノウハウと重要ポイントを内製化し体質強化を図り、骨太な経営体質を目指している</a:t>
            </a:r>
          </a:p>
          <a:p>
            <a:pPr>
              <a:lnSpc>
                <a:spcPct val="150000"/>
              </a:lnSpc>
            </a:pPr>
            <a:r>
              <a:rPr lang="ja-JP" altLang="en-US" sz="2000" b="1" dirty="0" smtClean="0">
                <a:solidFill>
                  <a:srgbClr val="2F201B"/>
                </a:solidFill>
                <a:effectLst/>
                <a:latin typeface="Meiryo" charset="-128"/>
                <a:ea typeface="Meiryo" charset="-128"/>
                <a:cs typeface="Meiryo" charset="-128"/>
              </a:rPr>
              <a:t>●　既存コンセプトの磨き上げで他の競合の追随を許さない仕組みを作りたい</a:t>
            </a:r>
          </a:p>
          <a:p>
            <a:pPr>
              <a:lnSpc>
                <a:spcPct val="150000"/>
              </a:lnSpc>
            </a:pPr>
            <a:r>
              <a:rPr lang="ja-JP" altLang="en-US" sz="2000" b="1" dirty="0" smtClean="0">
                <a:solidFill>
                  <a:srgbClr val="2F201B"/>
                </a:solidFill>
                <a:effectLst/>
                <a:latin typeface="Meiryo" charset="-128"/>
                <a:ea typeface="Meiryo" charset="-128"/>
                <a:cs typeface="Meiryo" charset="-128"/>
              </a:rPr>
              <a:t>●　競合店対策及び</a:t>
            </a:r>
            <a:r>
              <a:rPr lang="en-US" altLang="ja-JP" sz="2000" b="1" dirty="0" smtClean="0">
                <a:solidFill>
                  <a:srgbClr val="2F201B"/>
                </a:solidFill>
                <a:effectLst/>
                <a:latin typeface="Meiryo" charset="-128"/>
                <a:ea typeface="Meiryo" charset="-128"/>
                <a:cs typeface="Meiryo" charset="-128"/>
              </a:rPr>
              <a:t>FC</a:t>
            </a:r>
            <a:r>
              <a:rPr lang="ja-JP" altLang="en-US" sz="2000" b="1" dirty="0" smtClean="0">
                <a:solidFill>
                  <a:srgbClr val="2F201B"/>
                </a:solidFill>
                <a:effectLst/>
                <a:latin typeface="Meiryo" charset="-128"/>
                <a:ea typeface="Meiryo" charset="-128"/>
                <a:cs typeface="Meiryo" charset="-128"/>
              </a:rPr>
              <a:t>離反に悩んでいる</a:t>
            </a:r>
          </a:p>
          <a:p>
            <a:pPr>
              <a:lnSpc>
                <a:spcPct val="150000"/>
              </a:lnSpc>
            </a:pPr>
            <a:r>
              <a:rPr lang="ja-JP" altLang="en-US" sz="2000" b="1" dirty="0" smtClean="0">
                <a:solidFill>
                  <a:srgbClr val="2F201B"/>
                </a:solidFill>
                <a:effectLst/>
                <a:latin typeface="Meiryo" charset="-128"/>
                <a:ea typeface="Meiryo" charset="-128"/>
                <a:cs typeface="Meiryo" charset="-128"/>
              </a:rPr>
              <a:t>●　店舗を増やすことに漠然とした不安を抱えている</a:t>
            </a:r>
          </a:p>
          <a:p>
            <a:pPr>
              <a:lnSpc>
                <a:spcPct val="150000"/>
              </a:lnSpc>
            </a:pPr>
            <a:r>
              <a:rPr lang="ja-JP" altLang="en-US" sz="2000" b="1" dirty="0" smtClean="0">
                <a:solidFill>
                  <a:srgbClr val="2F201B"/>
                </a:solidFill>
                <a:effectLst/>
                <a:latin typeface="Meiryo" charset="-128"/>
                <a:ea typeface="Meiryo" charset="-128"/>
                <a:cs typeface="Meiryo" charset="-128"/>
              </a:rPr>
              <a:t>●　高収益店舗またはチェーン店の土台作りをしたい</a:t>
            </a:r>
          </a:p>
          <a:p>
            <a:pPr>
              <a:lnSpc>
                <a:spcPct val="150000"/>
              </a:lnSpc>
            </a:pPr>
            <a:r>
              <a:rPr lang="ja-JP" altLang="en-US" sz="2000" b="1" dirty="0" smtClean="0">
                <a:solidFill>
                  <a:srgbClr val="2F201B"/>
                </a:solidFill>
                <a:effectLst/>
                <a:latin typeface="Meiryo" charset="-128"/>
                <a:ea typeface="Meiryo" charset="-128"/>
                <a:cs typeface="Meiryo" charset="-128"/>
              </a:rPr>
              <a:t>●　多店舗展開が思った通りに進まないという悩みを抱えている</a:t>
            </a:r>
          </a:p>
          <a:p>
            <a:pPr>
              <a:lnSpc>
                <a:spcPct val="150000"/>
              </a:lnSpc>
            </a:pPr>
            <a:r>
              <a:rPr lang="ja-JP" altLang="en-US" sz="2000" b="1" dirty="0" smtClean="0">
                <a:solidFill>
                  <a:srgbClr val="2F201B"/>
                </a:solidFill>
                <a:effectLst/>
                <a:latin typeface="Meiryo" charset="-128"/>
                <a:ea typeface="Meiryo" charset="-128"/>
                <a:cs typeface="Meiryo" charset="-128"/>
              </a:rPr>
              <a:t>●　</a:t>
            </a:r>
            <a:r>
              <a:rPr lang="en-US" altLang="ja-JP" sz="2000" b="1" dirty="0" smtClean="0">
                <a:solidFill>
                  <a:srgbClr val="2F201B"/>
                </a:solidFill>
                <a:effectLst/>
                <a:latin typeface="Meiryo" charset="-128"/>
                <a:ea typeface="Meiryo" charset="-128"/>
                <a:cs typeface="Meiryo" charset="-128"/>
              </a:rPr>
              <a:t>FC</a:t>
            </a:r>
            <a:r>
              <a:rPr lang="ja-JP" altLang="en-US" sz="2000" b="1" dirty="0" smtClean="0">
                <a:solidFill>
                  <a:srgbClr val="2F201B"/>
                </a:solidFill>
                <a:effectLst/>
                <a:latin typeface="Meiryo" charset="-128"/>
                <a:ea typeface="Meiryo" charset="-128"/>
                <a:cs typeface="Meiryo" charset="-128"/>
              </a:rPr>
              <a:t>事業で加盟店とともに成長を図る仕組みを作りたい</a:t>
            </a:r>
          </a:p>
        </p:txBody>
      </p:sp>
      <p:sp>
        <p:nvSpPr>
          <p:cNvPr id="5" name="正方形/長方形 4"/>
          <p:cNvSpPr/>
          <p:nvPr/>
        </p:nvSpPr>
        <p:spPr>
          <a:xfrm>
            <a:off x="232719" y="1420146"/>
            <a:ext cx="11726562" cy="707886"/>
          </a:xfrm>
          <a:prstGeom prst="rect">
            <a:avLst/>
          </a:prstGeom>
        </p:spPr>
        <p:txBody>
          <a:bodyPr wrap="square">
            <a:spAutoFit/>
          </a:bodyPr>
          <a:lstStyle/>
          <a:p>
            <a:r>
              <a:rPr lang="ja-JP" altLang="en-US" sz="2000" b="1" dirty="0" smtClean="0">
                <a:solidFill>
                  <a:srgbClr val="0070C0"/>
                </a:solidFill>
                <a:effectLst/>
                <a:latin typeface="Meiryo" charset="-128"/>
                <a:ea typeface="Meiryo" charset="-128"/>
                <a:cs typeface="Meiryo" charset="-128"/>
              </a:rPr>
              <a:t>すでに多店舗化に着手されている経営者の方、これから多店舗化をスタートする経営者の方に。　　　　そして外食で次の事業の柱をと考えている経営者の方必見です。</a:t>
            </a:r>
            <a:endParaRPr lang="ja-JP" altLang="en-US" sz="2000" b="1" dirty="0">
              <a:solidFill>
                <a:srgbClr val="0070C0"/>
              </a:solidFill>
              <a:effectLst/>
              <a:latin typeface="Meiryo" charset="-128"/>
              <a:ea typeface="Meiryo" charset="-128"/>
              <a:cs typeface="Meiryo" charset="-128"/>
            </a:endParaRPr>
          </a:p>
        </p:txBody>
      </p:sp>
      <p:sp>
        <p:nvSpPr>
          <p:cNvPr id="6" name="テキスト ボックス 5"/>
          <p:cNvSpPr txBox="1"/>
          <p:nvPr/>
        </p:nvSpPr>
        <p:spPr>
          <a:xfrm>
            <a:off x="0" y="0"/>
            <a:ext cx="12191999" cy="1323439"/>
          </a:xfrm>
          <a:prstGeom prst="rect">
            <a:avLst/>
          </a:prstGeom>
          <a:solidFill>
            <a:srgbClr val="C00000"/>
          </a:solidFill>
        </p:spPr>
        <p:txBody>
          <a:bodyPr wrap="square" rtlCol="0">
            <a:spAutoFit/>
          </a:bodyPr>
          <a:lstStyle/>
          <a:p>
            <a:pPr algn="ctr"/>
            <a:endParaRPr kumimoji="1" lang="en-US" altLang="ja-JP" sz="3600" b="1" dirty="0" smtClean="0">
              <a:latin typeface="Meiryo" charset="-128"/>
              <a:ea typeface="Meiryo" charset="-128"/>
              <a:cs typeface="Meiryo" charset="-128"/>
            </a:endParaRPr>
          </a:p>
          <a:p>
            <a:pPr algn="ctr"/>
            <a:r>
              <a:rPr kumimoji="1" lang="ja-JP" altLang="en-US" sz="4400" b="1" dirty="0" smtClean="0">
                <a:solidFill>
                  <a:schemeClr val="bg1"/>
                </a:solidFill>
                <a:latin typeface="Meiryo" charset="-128"/>
                <a:ea typeface="Meiryo" charset="-128"/>
                <a:cs typeface="Meiryo" charset="-128"/>
              </a:rPr>
              <a:t>ご参加をお勧めする経営者</a:t>
            </a:r>
            <a:endParaRPr kumimoji="1" lang="ja-JP" altLang="en-US" sz="44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76595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alphaModFix amt="34000"/>
          </a:blip>
          <a:stretch>
            <a:fillRect/>
          </a:stretch>
        </p:blipFill>
        <p:spPr>
          <a:xfrm>
            <a:off x="1" y="-468975"/>
            <a:ext cx="12191999" cy="8123206"/>
          </a:xfrm>
          <a:prstGeom prst="rect">
            <a:avLst/>
          </a:prstGeom>
        </p:spPr>
      </p:pic>
      <p:sp>
        <p:nvSpPr>
          <p:cNvPr id="5" name="テキスト ボックス 4"/>
          <p:cNvSpPr txBox="1"/>
          <p:nvPr/>
        </p:nvSpPr>
        <p:spPr>
          <a:xfrm>
            <a:off x="1694045" y="1148054"/>
            <a:ext cx="9192127" cy="1631216"/>
          </a:xfrm>
          <a:prstGeom prst="rect">
            <a:avLst/>
          </a:prstGeom>
          <a:noFill/>
        </p:spPr>
        <p:txBody>
          <a:bodyPr wrap="square" rtlCol="0">
            <a:spAutoFit/>
          </a:bodyPr>
          <a:lstStyle/>
          <a:p>
            <a:r>
              <a:rPr lang="ja-JP" altLang="en-US" sz="6000" b="1" dirty="0" smtClean="0">
                <a:solidFill>
                  <a:srgbClr val="C00000"/>
                </a:solidFill>
                <a:latin typeface="Hiragino Kaku Gothic StdN W8" charset="-128"/>
                <a:ea typeface="Hiragino Kaku Gothic StdN W8" charset="-128"/>
                <a:cs typeface="Hiragino Kaku Gothic StdN W8" charset="-128"/>
              </a:rPr>
              <a:t>ピラミッド・</a:t>
            </a:r>
            <a:r>
              <a:rPr lang="ja-JP" altLang="en-US" sz="6000" b="1" dirty="0" smtClean="0">
                <a:solidFill>
                  <a:srgbClr val="C00000"/>
                </a:solidFill>
                <a:latin typeface="Hiragino Kaku Gothic StdN W8" charset="-128"/>
                <a:ea typeface="Hiragino Kaku Gothic StdN W8" charset="-128"/>
                <a:cs typeface="Hiragino Kaku Gothic StdN W8" charset="-128"/>
              </a:rPr>
              <a:t>パワー</a:t>
            </a:r>
            <a:r>
              <a:rPr lang="ja-JP" altLang="en-US" sz="4000" b="1" dirty="0" smtClean="0">
                <a:solidFill>
                  <a:srgbClr val="C00000"/>
                </a:solidFill>
                <a:latin typeface="Hiragino Kaku Gothic StdN W8" charset="-128"/>
                <a:ea typeface="Hiragino Kaku Gothic StdN W8" charset="-128"/>
                <a:cs typeface="Hiragino Kaku Gothic StdN W8" charset="-128"/>
              </a:rPr>
              <a:t>で　　スーパーバイジング</a:t>
            </a:r>
            <a:r>
              <a:rPr lang="en-US" altLang="ja-JP" sz="4000" b="1" dirty="0" smtClean="0">
                <a:solidFill>
                  <a:srgbClr val="C00000"/>
                </a:solidFill>
                <a:latin typeface="Hiragino Kaku Gothic StdN W8" charset="-128"/>
                <a:ea typeface="Hiragino Kaku Gothic StdN W8" charset="-128"/>
                <a:cs typeface="Hiragino Kaku Gothic StdN W8" charset="-128"/>
              </a:rPr>
              <a:t>『</a:t>
            </a:r>
            <a:r>
              <a:rPr lang="ja-JP" altLang="en-US" sz="4000" b="1" dirty="0" smtClean="0">
                <a:solidFill>
                  <a:srgbClr val="C00000"/>
                </a:solidFill>
                <a:latin typeface="Hiragino Kaku Gothic StdN W8" charset="-128"/>
                <a:ea typeface="Hiragino Kaku Gothic StdN W8" charset="-128"/>
                <a:cs typeface="Hiragino Kaku Gothic StdN W8" charset="-128"/>
              </a:rPr>
              <a:t>力</a:t>
            </a:r>
            <a:r>
              <a:rPr lang="en-US" altLang="ja-JP" sz="4000" b="1" dirty="0" smtClean="0">
                <a:solidFill>
                  <a:srgbClr val="C00000"/>
                </a:solidFill>
                <a:latin typeface="Hiragino Kaku Gothic StdN W8" charset="-128"/>
                <a:ea typeface="Hiragino Kaku Gothic StdN W8" charset="-128"/>
                <a:cs typeface="Hiragino Kaku Gothic StdN W8" charset="-128"/>
              </a:rPr>
              <a:t>』</a:t>
            </a:r>
            <a:r>
              <a:rPr lang="ja-JP" altLang="en-US" sz="4000" b="1" dirty="0" smtClean="0">
                <a:solidFill>
                  <a:srgbClr val="C00000"/>
                </a:solidFill>
                <a:latin typeface="Hiragino Kaku Gothic StdN W8" charset="-128"/>
                <a:ea typeface="Hiragino Kaku Gothic StdN W8" charset="-128"/>
                <a:cs typeface="Hiragino Kaku Gothic StdN W8" charset="-128"/>
              </a:rPr>
              <a:t>を磨く！！</a:t>
            </a:r>
            <a:endParaRPr kumimoji="1" lang="ja-JP" altLang="en-US" sz="4000" b="1" dirty="0">
              <a:solidFill>
                <a:srgbClr val="C00000"/>
              </a:solidFill>
              <a:latin typeface="Hiragino Kaku Gothic StdN W8" charset="-128"/>
              <a:ea typeface="Hiragino Kaku Gothic StdN W8" charset="-128"/>
              <a:cs typeface="Hiragino Kaku Gothic StdN W8" charset="-128"/>
            </a:endParaRPr>
          </a:p>
        </p:txBody>
      </p:sp>
      <p:sp>
        <p:nvSpPr>
          <p:cNvPr id="6" name="テキスト ボックス 5"/>
          <p:cNvSpPr txBox="1"/>
          <p:nvPr/>
        </p:nvSpPr>
        <p:spPr>
          <a:xfrm>
            <a:off x="1970273" y="2962737"/>
            <a:ext cx="9102812" cy="3785652"/>
          </a:xfrm>
          <a:prstGeom prst="rect">
            <a:avLst/>
          </a:prstGeom>
          <a:noFill/>
        </p:spPr>
        <p:txBody>
          <a:bodyPr wrap="square" rtlCol="0">
            <a:spAutoFit/>
          </a:bodyPr>
          <a:lstStyle/>
          <a:p>
            <a:r>
              <a:rPr kumimoji="1" lang="ja-JP" altLang="en-US" sz="8000" b="1" dirty="0" smtClean="0">
                <a:latin typeface="HGPSoeiKakugothicUB" charset="-128"/>
                <a:ea typeface="HGPSoeiKakugothicUB" charset="-128"/>
                <a:cs typeface="HGPSoeiKakugothicUB" charset="-128"/>
              </a:rPr>
              <a:t>スーパーバイジング　　</a:t>
            </a:r>
            <a:endParaRPr kumimoji="1" lang="en-US" altLang="ja-JP" sz="8000" b="1" dirty="0" smtClean="0">
              <a:latin typeface="HGPSoeiKakugothicUB" charset="-128"/>
              <a:ea typeface="HGPSoeiKakugothicUB" charset="-128"/>
              <a:cs typeface="HGPSoeiKakugothicUB" charset="-128"/>
            </a:endParaRPr>
          </a:p>
          <a:p>
            <a:r>
              <a:rPr lang="ja-JP" altLang="en-US" sz="8000" b="1" dirty="0" smtClean="0">
                <a:latin typeface="HGPSoeiKakugothicUB" charset="-128"/>
                <a:ea typeface="HGPSoeiKakugothicUB" charset="-128"/>
                <a:cs typeface="HGPSoeiKakugothicUB" charset="-128"/>
              </a:rPr>
              <a:t>　</a:t>
            </a:r>
            <a:r>
              <a:rPr kumimoji="1" lang="ja-JP" altLang="en-US" sz="8000" b="1" dirty="0" smtClean="0">
                <a:latin typeface="HGPSoeiKakugothicUB" charset="-128"/>
                <a:ea typeface="HGPSoeiKakugothicUB" charset="-128"/>
                <a:cs typeface="HGPSoeiKakugothicUB" charset="-128"/>
              </a:rPr>
              <a:t>ピラミッド</a:t>
            </a:r>
            <a:r>
              <a:rPr kumimoji="1" lang="ja-JP" altLang="en-US" sz="4000" b="1" dirty="0" smtClean="0">
                <a:latin typeface="HGPSoeiKakugothicUB" charset="-128"/>
                <a:ea typeface="HGPSoeiKakugothicUB" charset="-128"/>
                <a:cs typeface="HGPSoeiKakugothicUB" charset="-128"/>
              </a:rPr>
              <a:t>・</a:t>
            </a:r>
            <a:r>
              <a:rPr kumimoji="1" lang="ja-JP" altLang="en-US" sz="4800" b="1" dirty="0" smtClean="0">
                <a:latin typeface="HGPSoeiKakugothicUB" charset="-128"/>
                <a:ea typeface="HGPSoeiKakugothicUB" charset="-128"/>
                <a:cs typeface="HGPSoeiKakugothicUB" charset="-128"/>
              </a:rPr>
              <a:t>メソッド</a:t>
            </a:r>
            <a:r>
              <a:rPr lang="ja-JP" altLang="en-US" sz="4800" b="1" dirty="0" smtClean="0">
                <a:solidFill>
                  <a:srgbClr val="0070C0"/>
                </a:solidFill>
                <a:latin typeface="HGPSoeiKakugothicUB" charset="-128"/>
                <a:ea typeface="HGPSoeiKakugothicUB" charset="-128"/>
                <a:cs typeface="HGPSoeiKakugothicUB" charset="-128"/>
              </a:rPr>
              <a:t>セミナー</a:t>
            </a:r>
            <a:endParaRPr kumimoji="1" lang="en-US" altLang="ja-JP" sz="4800" b="1" dirty="0" smtClean="0">
              <a:latin typeface="HGPSoeiKakugothicUB" charset="-128"/>
              <a:ea typeface="HGPSoeiKakugothicUB" charset="-128"/>
              <a:cs typeface="HGPSoeiKakugothicUB" charset="-128"/>
            </a:endParaRPr>
          </a:p>
          <a:p>
            <a:r>
              <a:rPr lang="ja-JP" altLang="en-US" sz="8000" b="1" dirty="0" smtClean="0">
                <a:solidFill>
                  <a:srgbClr val="0070C0"/>
                </a:solidFill>
                <a:latin typeface="Meiryo" charset="-128"/>
                <a:ea typeface="Meiryo" charset="-128"/>
                <a:cs typeface="Meiryo" charset="-128"/>
              </a:rPr>
              <a:t>　　　</a:t>
            </a:r>
            <a:r>
              <a:rPr kumimoji="1" lang="ja-JP" altLang="en-US" sz="8000" b="1" dirty="0" smtClean="0">
                <a:solidFill>
                  <a:srgbClr val="0070C0"/>
                </a:solidFill>
                <a:latin typeface="HGPSoeiKakugothicUB" charset="-128"/>
                <a:ea typeface="HGPSoeiKakugothicUB" charset="-128"/>
                <a:cs typeface="HGPSoeiKakugothicUB" charset="-128"/>
              </a:rPr>
              <a:t>２４</a:t>
            </a:r>
            <a:endParaRPr kumimoji="1" lang="ja-JP" altLang="en-US" sz="6000" b="1" dirty="0">
              <a:solidFill>
                <a:srgbClr val="0070C0"/>
              </a:solidFill>
              <a:latin typeface="HGPSoeiKakugothicUB" charset="-128"/>
              <a:ea typeface="HGPSoeiKakugothicUB" charset="-128"/>
              <a:cs typeface="HGPSoeiKakugothicUB" charset="-128"/>
            </a:endParaRPr>
          </a:p>
        </p:txBody>
      </p:sp>
      <p:sp>
        <p:nvSpPr>
          <p:cNvPr id="7" name="正方形/長方形 6"/>
          <p:cNvSpPr/>
          <p:nvPr/>
        </p:nvSpPr>
        <p:spPr>
          <a:xfrm>
            <a:off x="0" y="0"/>
            <a:ext cx="12192000" cy="9645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latin typeface="Meiryo" charset="-128"/>
                <a:ea typeface="Meiryo" charset="-128"/>
                <a:cs typeface="Meiryo" charset="-128"/>
              </a:rPr>
              <a:t>大好評の経営者向け実務セミナー</a:t>
            </a:r>
            <a:endParaRPr kumimoji="1" lang="ja-JP" altLang="en-US" sz="4000" b="1" dirty="0">
              <a:latin typeface="Meiryo" charset="-128"/>
              <a:ea typeface="Meiryo" charset="-128"/>
              <a:cs typeface="Meiryo" charset="-128"/>
            </a:endParaRPr>
          </a:p>
        </p:txBody>
      </p:sp>
      <p:pic>
        <p:nvPicPr>
          <p:cNvPr id="8" name="図 7"/>
          <p:cNvPicPr>
            <a:picLocks noChangeAspect="1"/>
          </p:cNvPicPr>
          <p:nvPr/>
        </p:nvPicPr>
        <p:blipFill>
          <a:blip r:embed="rId4"/>
          <a:stretch>
            <a:fillRect/>
          </a:stretch>
        </p:blipFill>
        <p:spPr>
          <a:xfrm>
            <a:off x="10318282" y="6213752"/>
            <a:ext cx="1431367" cy="534637"/>
          </a:xfrm>
          <a:prstGeom prst="rect">
            <a:avLst/>
          </a:prstGeom>
        </p:spPr>
      </p:pic>
    </p:spTree>
    <p:extLst>
      <p:ext uri="{BB962C8B-B14F-4D97-AF65-F5344CB8AC3E}">
        <p14:creationId xmlns:p14="http://schemas.microsoft.com/office/powerpoint/2010/main" val="167487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56053" y="1477299"/>
            <a:ext cx="10824519" cy="4893647"/>
          </a:xfrm>
          <a:prstGeom prst="rect">
            <a:avLst/>
          </a:prstGeom>
        </p:spPr>
        <p:txBody>
          <a:bodyPr wrap="square">
            <a:spAutoFit/>
          </a:bodyPr>
          <a:lstStyle/>
          <a:p>
            <a:r>
              <a:rPr lang="ja-JP" altLang="en-US" sz="2400" dirty="0" smtClean="0">
                <a:latin typeface="Meiryo" charset="-128"/>
                <a:ea typeface="Meiryo" charset="-128"/>
                <a:cs typeface="Meiryo" charset="-128"/>
              </a:rPr>
              <a:t>フランチャイズチェーンはシステム産業です。その仕組みは店頭レベルだけではなくチェーン本部を中心とした運営管理システムを含む組織構造のシステム、さらには原材料等の供給ベンダー、メーカーを中心とした生産・ロジスティックシステムといった広いトータルシステムで構成されています。</a:t>
            </a:r>
          </a:p>
          <a:p>
            <a:r>
              <a:rPr lang="ja-JP" altLang="en-US" sz="2400" dirty="0" smtClean="0">
                <a:latin typeface="Meiryo" charset="-128"/>
                <a:ea typeface="Meiryo" charset="-128"/>
                <a:cs typeface="Meiryo" charset="-128"/>
              </a:rPr>
              <a:t>スーパーバイジング機能は、フランチャイズパッケージの中で加盟店と接する最終の接点であり、システム全体を機能させ、店舗の店頭価値を高める役割を担っています。</a:t>
            </a:r>
          </a:p>
          <a:p>
            <a:r>
              <a:rPr lang="ja-JP" altLang="en-US" sz="2400" dirty="0" smtClean="0">
                <a:latin typeface="Meiryo" charset="-128"/>
                <a:ea typeface="Meiryo" charset="-128"/>
                <a:cs typeface="Meiryo" charset="-128"/>
              </a:rPr>
              <a:t>スーパーバイザーはシステム全体を理解していなければ担当する店舗のスーパーバイジングを的確に行うことはできません。フランチャイズシステムはスーパーバイジングという相互調整を図る業務があって初めて有効に機能しています。</a:t>
            </a:r>
          </a:p>
          <a:p>
            <a:r>
              <a:rPr lang="ja-JP" altLang="en-US" sz="2400" dirty="0" smtClean="0">
                <a:latin typeface="Meiryo" charset="-128"/>
                <a:ea typeface="Meiryo" charset="-128"/>
                <a:cs typeface="Meiryo" charset="-128"/>
              </a:rPr>
              <a:t>その機能によって加盟店各社はトータルシステムを活用して自主的なマーケティングを行うことが可能となります。</a:t>
            </a:r>
            <a:endParaRPr lang="ja-JP" altLang="en-US" sz="2400" dirty="0">
              <a:latin typeface="Meiryo" charset="-128"/>
              <a:ea typeface="Meiryo" charset="-128"/>
              <a:cs typeface="Meiryo" charset="-128"/>
            </a:endParaRPr>
          </a:p>
        </p:txBody>
      </p:sp>
      <p:sp>
        <p:nvSpPr>
          <p:cNvPr id="5" name="正方形/長方形 4"/>
          <p:cNvSpPr/>
          <p:nvPr/>
        </p:nvSpPr>
        <p:spPr>
          <a:xfrm>
            <a:off x="0" y="0"/>
            <a:ext cx="12191999" cy="1143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ja-JP" altLang="en-US" sz="3600" b="1" dirty="0" smtClean="0">
                <a:latin typeface="Meiryo" charset="-128"/>
                <a:ea typeface="Meiryo" charset="-128"/>
                <a:cs typeface="Meiryo" charset="-128"/>
              </a:rPr>
              <a:t>チェーンの成長を支えるスーパーバイジング</a:t>
            </a:r>
            <a:r>
              <a:rPr lang="en-US" altLang="ja-JP" sz="3600" b="1" dirty="0" smtClean="0">
                <a:latin typeface="Meiryo" charset="-128"/>
                <a:ea typeface="Meiryo" charset="-128"/>
                <a:cs typeface="Meiryo" charset="-128"/>
              </a:rPr>
              <a:t>『</a:t>
            </a:r>
            <a:r>
              <a:rPr lang="ja-JP" altLang="en-US" sz="3600" b="1" dirty="0" smtClean="0">
                <a:latin typeface="Meiryo" charset="-128"/>
                <a:ea typeface="Meiryo" charset="-128"/>
                <a:cs typeface="Meiryo" charset="-128"/>
              </a:rPr>
              <a:t>力</a:t>
            </a:r>
            <a:r>
              <a:rPr lang="en-US" altLang="ja-JP" sz="3600" b="1" dirty="0" smtClean="0">
                <a:latin typeface="Meiryo" charset="-128"/>
                <a:ea typeface="Meiryo" charset="-128"/>
                <a:cs typeface="Meiryo" charset="-128"/>
              </a:rPr>
              <a:t>』</a:t>
            </a:r>
            <a:endParaRPr lang="ja-JP" altLang="en-US" sz="3600" b="1" dirty="0">
              <a:latin typeface="Meiryo" charset="-128"/>
              <a:ea typeface="Meiryo" charset="-128"/>
              <a:cs typeface="Meiryo" charset="-128"/>
            </a:endParaRPr>
          </a:p>
        </p:txBody>
      </p:sp>
    </p:spTree>
    <p:extLst>
      <p:ext uri="{BB962C8B-B14F-4D97-AF65-F5344CB8AC3E}">
        <p14:creationId xmlns:p14="http://schemas.microsoft.com/office/powerpoint/2010/main" val="1310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192000" cy="169287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4800" b="1" dirty="0" smtClean="0">
                <a:ea typeface="Meiryo" charset="-128"/>
              </a:rPr>
              <a:t>スーパーバイジング・ピラミッド</a:t>
            </a:r>
            <a:endParaRPr lang="en-US" altLang="ja-JP" sz="4800" b="1" dirty="0">
              <a:ea typeface="Meiryo" charset="-128"/>
            </a:endParaRPr>
          </a:p>
          <a:p>
            <a:pPr algn="ctr"/>
            <a:r>
              <a:rPr lang="ja-JP" sz="4800" b="1" dirty="0" smtClean="0">
                <a:effectLst/>
                <a:ea typeface="Meiryo" charset="-128"/>
              </a:rPr>
              <a:t>セミナー</a:t>
            </a:r>
            <a:r>
              <a:rPr lang="ja-JP" sz="4800" b="1" dirty="0">
                <a:effectLst/>
                <a:ea typeface="Meiryo" charset="-128"/>
              </a:rPr>
              <a:t>２４　</a:t>
            </a:r>
            <a:r>
              <a:rPr lang="ja-JP" sz="4800" b="1" dirty="0" smtClean="0">
                <a:effectLst/>
                <a:ea typeface="Meiryo" charset="-128"/>
              </a:rPr>
              <a:t>から</a:t>
            </a:r>
            <a:r>
              <a:rPr lang="ja-JP" sz="4800" b="1" dirty="0">
                <a:effectLst/>
                <a:ea typeface="Meiryo" charset="-128"/>
              </a:rPr>
              <a:t>得られるメリット</a:t>
            </a:r>
            <a:endParaRPr lang="ja-JP" sz="4800" dirty="0">
              <a:effectLst/>
            </a:endParaRPr>
          </a:p>
        </p:txBody>
      </p:sp>
      <p:sp>
        <p:nvSpPr>
          <p:cNvPr id="5" name="テキスト ボックス 4"/>
          <p:cNvSpPr txBox="1"/>
          <p:nvPr/>
        </p:nvSpPr>
        <p:spPr>
          <a:xfrm>
            <a:off x="0" y="1692876"/>
            <a:ext cx="12192000" cy="5165124"/>
          </a:xfrm>
          <a:prstGeom prst="rect">
            <a:avLst/>
          </a:prstGeom>
          <a:solidFill>
            <a:schemeClr val="accent2">
              <a:lumMod val="20000"/>
              <a:lumOff val="80000"/>
            </a:schemeClr>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200" b="1" kern="100" dirty="0">
                <a:effectLst/>
                <a:latin typeface="Meiryo" charset="-128"/>
                <a:ea typeface="Yu Mincho" charset="-128"/>
                <a:cs typeface="Times New Roman" charset="0"/>
              </a:rPr>
              <a:t> </a:t>
            </a:r>
            <a:endParaRPr lang="ja-JP" sz="1200" kern="100" dirty="0">
              <a:effectLst/>
              <a:ea typeface="Yu Mincho" charset="-128"/>
              <a:cs typeface="Times New Roman" charset="0"/>
            </a:endParaRPr>
          </a:p>
          <a:p>
            <a:pPr marL="514350" lvl="0" indent="-514350">
              <a:lnSpc>
                <a:spcPct val="150000"/>
              </a:lnSpc>
              <a:buFont typeface="+mj-lt"/>
              <a:buAutoNum type="arabicPeriod"/>
            </a:pPr>
            <a:r>
              <a:rPr lang="ja-JP" altLang="en-US" sz="2800" b="1" dirty="0" smtClean="0">
                <a:latin typeface="Meiryo" charset="-128"/>
                <a:ea typeface="Meiryo" charset="-128"/>
                <a:cs typeface="Meiryo" charset="-128"/>
              </a:rPr>
              <a:t>スーパーバイジング</a:t>
            </a:r>
            <a:r>
              <a:rPr lang="ja-JP" sz="2800" b="1" dirty="0" smtClean="0">
                <a:effectLst/>
                <a:latin typeface="Meiryo" charset="-128"/>
                <a:ea typeface="Meiryo" charset="-128"/>
                <a:cs typeface="Meiryo" charset="-128"/>
              </a:rPr>
              <a:t>に必要なノウハウが２４時間で学べます</a:t>
            </a:r>
          </a:p>
          <a:p>
            <a:pPr marL="342900" lvl="0" indent="-342900">
              <a:lnSpc>
                <a:spcPct val="150000"/>
              </a:lnSpc>
              <a:buFont typeface="+mj-cs"/>
              <a:buAutoNum type="arabicPeriod"/>
            </a:pPr>
            <a:r>
              <a:rPr lang="ja-JP" altLang="en-US" sz="2800" b="1" dirty="0" smtClean="0">
                <a:latin typeface="Meiryo" charset="-128"/>
                <a:ea typeface="Meiryo" charset="-128"/>
                <a:cs typeface="Meiryo" charset="-128"/>
              </a:rPr>
              <a:t>スーパーバイジング・</a:t>
            </a:r>
            <a:r>
              <a:rPr lang="ja-JP" sz="2800" b="1" dirty="0" smtClean="0">
                <a:effectLst/>
                <a:latin typeface="Meiryo" charset="-128"/>
                <a:ea typeface="Meiryo" charset="-128"/>
                <a:cs typeface="Meiryo" charset="-128"/>
              </a:rPr>
              <a:t>ノウハウ</a:t>
            </a:r>
            <a:r>
              <a:rPr lang="ja-JP" sz="2800" b="1" dirty="0">
                <a:effectLst/>
                <a:latin typeface="Meiryo" charset="-128"/>
                <a:ea typeface="Meiryo" charset="-128"/>
                <a:cs typeface="Meiryo" charset="-128"/>
              </a:rPr>
              <a:t>の体系化の</a:t>
            </a:r>
            <a:r>
              <a:rPr lang="ja-JP" sz="2800" b="1" dirty="0" smtClean="0">
                <a:effectLst/>
                <a:latin typeface="Meiryo" charset="-128"/>
                <a:ea typeface="Meiryo" charset="-128"/>
                <a:cs typeface="Meiryo" charset="-128"/>
              </a:rPr>
              <a:t>構築</a:t>
            </a:r>
            <a:endParaRPr lang="ja-JP" sz="2800" b="1" dirty="0">
              <a:effectLst/>
              <a:latin typeface="Meiryo" charset="-128"/>
              <a:ea typeface="Meiryo" charset="-128"/>
              <a:cs typeface="Meiryo" charset="-128"/>
            </a:endParaRPr>
          </a:p>
          <a:p>
            <a:pPr marL="342900" lvl="0" indent="-342900">
              <a:lnSpc>
                <a:spcPct val="150000"/>
              </a:lnSpc>
              <a:buFont typeface="+mj-cs"/>
              <a:buAutoNum type="arabicPeriod"/>
            </a:pPr>
            <a:r>
              <a:rPr lang="ja-JP" altLang="en-US" sz="2800" b="1" dirty="0" smtClean="0">
                <a:latin typeface="Meiryo" charset="-128"/>
                <a:ea typeface="Meiryo" charset="-128"/>
                <a:cs typeface="Meiryo" charset="-128"/>
              </a:rPr>
              <a:t>スーパーバイジング「力」向上がチェーンとブランドの足腰を強くする</a:t>
            </a:r>
            <a:endParaRPr lang="en-US" altLang="ja-JP" sz="2800" b="1" dirty="0" smtClean="0">
              <a:latin typeface="Meiryo" charset="-128"/>
              <a:ea typeface="Meiryo" charset="-128"/>
              <a:cs typeface="Meiryo" charset="-128"/>
            </a:endParaRPr>
          </a:p>
          <a:p>
            <a:pPr marL="342900" lvl="0" indent="-342900">
              <a:lnSpc>
                <a:spcPct val="150000"/>
              </a:lnSpc>
              <a:buFont typeface="+mj-cs"/>
              <a:buAutoNum type="arabicPeriod"/>
            </a:pPr>
            <a:r>
              <a:rPr lang="ja-JP" altLang="en-US" sz="2800" b="1" dirty="0" smtClean="0">
                <a:effectLst/>
                <a:latin typeface="Meiryo" charset="-128"/>
                <a:ea typeface="Meiryo" charset="-128"/>
                <a:cs typeface="Meiryo" charset="-128"/>
              </a:rPr>
              <a:t>スーパーバイザーに必要なスキル、能力が明確になる</a:t>
            </a:r>
            <a:endParaRPr lang="en-US" altLang="ja-JP" sz="2800" b="1" dirty="0" smtClean="0">
              <a:effectLst/>
              <a:latin typeface="Meiryo" charset="-128"/>
              <a:ea typeface="Meiryo" charset="-128"/>
              <a:cs typeface="Meiryo" charset="-128"/>
            </a:endParaRPr>
          </a:p>
          <a:p>
            <a:pPr marL="342900" lvl="0" indent="-342900">
              <a:lnSpc>
                <a:spcPct val="150000"/>
              </a:lnSpc>
              <a:buFont typeface="+mj-cs"/>
              <a:buAutoNum type="arabicPeriod"/>
            </a:pPr>
            <a:r>
              <a:rPr lang="ja-JP" altLang="en-US" sz="2800" b="1" dirty="0" smtClean="0">
                <a:latin typeface="Meiryo" charset="-128"/>
                <a:ea typeface="Meiryo" charset="-128"/>
                <a:cs typeface="Meiryo" charset="-128"/>
              </a:rPr>
              <a:t>加盟店が活性化します</a:t>
            </a:r>
            <a:endParaRPr lang="en-US" altLang="ja-JP" sz="2800" b="1" dirty="0" smtClean="0">
              <a:latin typeface="Meiryo" charset="-128"/>
              <a:ea typeface="Meiryo" charset="-128"/>
              <a:cs typeface="Meiryo" charset="-128"/>
            </a:endParaRPr>
          </a:p>
          <a:p>
            <a:pPr marL="342900" lvl="0" indent="-342900">
              <a:lnSpc>
                <a:spcPct val="150000"/>
              </a:lnSpc>
              <a:buFont typeface="+mj-cs"/>
              <a:buAutoNum type="arabicPeriod"/>
            </a:pPr>
            <a:r>
              <a:rPr lang="ja-JP" altLang="en-US" sz="2800" b="1" dirty="0" smtClean="0">
                <a:latin typeface="Meiryo" charset="-128"/>
                <a:ea typeface="Meiryo" charset="-128"/>
                <a:cs typeface="Meiryo" charset="-128"/>
              </a:rPr>
              <a:t>フランチャイズパッケージがより強力になります</a:t>
            </a:r>
            <a:endParaRPr lang="ja-JP" sz="2800" b="1" dirty="0">
              <a:effectLst/>
              <a:latin typeface="Meiryo" charset="-128"/>
              <a:ea typeface="Meiryo" charset="-128"/>
              <a:cs typeface="Meiryo" charset="-128"/>
            </a:endParaRPr>
          </a:p>
        </p:txBody>
      </p:sp>
    </p:spTree>
    <p:extLst>
      <p:ext uri="{BB962C8B-B14F-4D97-AF65-F5344CB8AC3E}">
        <p14:creationId xmlns:p14="http://schemas.microsoft.com/office/powerpoint/2010/main" val="211259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00898" y="2128032"/>
            <a:ext cx="10725664" cy="4708981"/>
          </a:xfrm>
          <a:prstGeom prst="rect">
            <a:avLst/>
          </a:prstGeom>
        </p:spPr>
        <p:txBody>
          <a:bodyPr wrap="square">
            <a:spAutoFit/>
          </a:bodyPr>
          <a:lstStyle/>
          <a:p>
            <a:pPr>
              <a:lnSpc>
                <a:spcPct val="150000"/>
              </a:lnSpc>
            </a:pPr>
            <a:r>
              <a:rPr lang="ja-JP" altLang="en-US" sz="1600" dirty="0" smtClean="0">
                <a:solidFill>
                  <a:srgbClr val="2F201B"/>
                </a:solidFill>
                <a:effectLst/>
                <a:latin typeface="Helvetica" charset="0"/>
              </a:rPr>
              <a:t>●</a:t>
            </a:r>
            <a:r>
              <a:rPr lang="ja-JP" altLang="en-US" sz="2000" b="1" dirty="0" smtClean="0">
                <a:solidFill>
                  <a:srgbClr val="2F201B"/>
                </a:solidFill>
                <a:effectLst/>
                <a:latin typeface="Meiryo" charset="-128"/>
                <a:ea typeface="Meiryo" charset="-128"/>
                <a:cs typeface="Meiryo" charset="-128"/>
              </a:rPr>
              <a:t>　既存コンセプトの事業拡大をし、高収益事業を目指している</a:t>
            </a:r>
          </a:p>
          <a:p>
            <a:pPr>
              <a:lnSpc>
                <a:spcPct val="150000"/>
              </a:lnSpc>
            </a:pPr>
            <a:r>
              <a:rPr lang="ja-JP" altLang="en-US" sz="2000" b="1" dirty="0" smtClean="0">
                <a:solidFill>
                  <a:srgbClr val="2F201B"/>
                </a:solidFill>
                <a:effectLst/>
                <a:latin typeface="Meiryo" charset="-128"/>
                <a:ea typeface="Meiryo" charset="-128"/>
                <a:cs typeface="Meiryo" charset="-128"/>
              </a:rPr>
              <a:t>●　多店舗展開の大きなハードルである５店舗、１０店舗の壁を超えたいと考えている</a:t>
            </a:r>
          </a:p>
          <a:p>
            <a:pPr>
              <a:lnSpc>
                <a:spcPct val="150000"/>
              </a:lnSpc>
            </a:pPr>
            <a:r>
              <a:rPr lang="ja-JP" altLang="en-US" sz="2000" b="1" dirty="0" smtClean="0">
                <a:solidFill>
                  <a:srgbClr val="2F201B"/>
                </a:solidFill>
                <a:effectLst/>
                <a:latin typeface="Meiryo" charset="-128"/>
                <a:ea typeface="Meiryo" charset="-128"/>
                <a:cs typeface="Meiryo" charset="-128"/>
              </a:rPr>
              <a:t>●　事業拡大のためのノウハウとポイントを習得したい</a:t>
            </a:r>
          </a:p>
          <a:p>
            <a:pPr>
              <a:lnSpc>
                <a:spcPct val="150000"/>
              </a:lnSpc>
            </a:pPr>
            <a:r>
              <a:rPr lang="ja-JP" altLang="en-US" sz="2000" b="1" dirty="0" smtClean="0">
                <a:solidFill>
                  <a:srgbClr val="2F201B"/>
                </a:solidFill>
                <a:effectLst/>
                <a:latin typeface="Meiryo" charset="-128"/>
                <a:ea typeface="Meiryo" charset="-128"/>
                <a:cs typeface="Meiryo" charset="-128"/>
              </a:rPr>
              <a:t>●　ノウハウと重要ポイントを内製化し体質強化を図り、骨太な経営体質を目指している</a:t>
            </a:r>
          </a:p>
          <a:p>
            <a:pPr>
              <a:lnSpc>
                <a:spcPct val="150000"/>
              </a:lnSpc>
            </a:pPr>
            <a:r>
              <a:rPr lang="ja-JP" altLang="en-US" sz="2000" b="1" dirty="0" smtClean="0">
                <a:solidFill>
                  <a:srgbClr val="2F201B"/>
                </a:solidFill>
                <a:effectLst/>
                <a:latin typeface="Meiryo" charset="-128"/>
                <a:ea typeface="Meiryo" charset="-128"/>
                <a:cs typeface="Meiryo" charset="-128"/>
              </a:rPr>
              <a:t>●　既存コンセプトの磨き上げで他の競合の追随を許さない仕組みを作りたい</a:t>
            </a:r>
          </a:p>
          <a:p>
            <a:pPr>
              <a:lnSpc>
                <a:spcPct val="150000"/>
              </a:lnSpc>
            </a:pPr>
            <a:r>
              <a:rPr lang="ja-JP" altLang="en-US" sz="2000" b="1" dirty="0" smtClean="0">
                <a:solidFill>
                  <a:srgbClr val="2F201B"/>
                </a:solidFill>
                <a:effectLst/>
                <a:latin typeface="Meiryo" charset="-128"/>
                <a:ea typeface="Meiryo" charset="-128"/>
                <a:cs typeface="Meiryo" charset="-128"/>
              </a:rPr>
              <a:t>●　競合店対策及び</a:t>
            </a:r>
            <a:r>
              <a:rPr lang="en-US" altLang="ja-JP" sz="2000" b="1" dirty="0" smtClean="0">
                <a:solidFill>
                  <a:srgbClr val="2F201B"/>
                </a:solidFill>
                <a:effectLst/>
                <a:latin typeface="Meiryo" charset="-128"/>
                <a:ea typeface="Meiryo" charset="-128"/>
                <a:cs typeface="Meiryo" charset="-128"/>
              </a:rPr>
              <a:t>FC</a:t>
            </a:r>
            <a:r>
              <a:rPr lang="ja-JP" altLang="en-US" sz="2000" b="1" dirty="0" smtClean="0">
                <a:solidFill>
                  <a:srgbClr val="2F201B"/>
                </a:solidFill>
                <a:effectLst/>
                <a:latin typeface="Meiryo" charset="-128"/>
                <a:ea typeface="Meiryo" charset="-128"/>
                <a:cs typeface="Meiryo" charset="-128"/>
              </a:rPr>
              <a:t>離反に悩んでいる</a:t>
            </a:r>
          </a:p>
          <a:p>
            <a:pPr>
              <a:lnSpc>
                <a:spcPct val="150000"/>
              </a:lnSpc>
            </a:pPr>
            <a:r>
              <a:rPr lang="ja-JP" altLang="en-US" sz="2000" b="1" dirty="0" smtClean="0">
                <a:solidFill>
                  <a:srgbClr val="2F201B"/>
                </a:solidFill>
                <a:effectLst/>
                <a:latin typeface="Meiryo" charset="-128"/>
                <a:ea typeface="Meiryo" charset="-128"/>
                <a:cs typeface="Meiryo" charset="-128"/>
              </a:rPr>
              <a:t>●　店舗を増やすことに漠然とした不安を抱えている</a:t>
            </a:r>
          </a:p>
          <a:p>
            <a:pPr>
              <a:lnSpc>
                <a:spcPct val="150000"/>
              </a:lnSpc>
            </a:pPr>
            <a:r>
              <a:rPr lang="ja-JP" altLang="en-US" sz="2000" b="1" dirty="0" smtClean="0">
                <a:solidFill>
                  <a:srgbClr val="2F201B"/>
                </a:solidFill>
                <a:effectLst/>
                <a:latin typeface="Meiryo" charset="-128"/>
                <a:ea typeface="Meiryo" charset="-128"/>
                <a:cs typeface="Meiryo" charset="-128"/>
              </a:rPr>
              <a:t>●　高収益店舗またはチェーン店の土台作りをしたい</a:t>
            </a:r>
          </a:p>
          <a:p>
            <a:pPr>
              <a:lnSpc>
                <a:spcPct val="150000"/>
              </a:lnSpc>
            </a:pPr>
            <a:r>
              <a:rPr lang="ja-JP" altLang="en-US" sz="2000" b="1" dirty="0" smtClean="0">
                <a:solidFill>
                  <a:srgbClr val="2F201B"/>
                </a:solidFill>
                <a:effectLst/>
                <a:latin typeface="Meiryo" charset="-128"/>
                <a:ea typeface="Meiryo" charset="-128"/>
                <a:cs typeface="Meiryo" charset="-128"/>
              </a:rPr>
              <a:t>●　多店舗展開が思った通りに進まないという悩みを抱えている</a:t>
            </a:r>
          </a:p>
          <a:p>
            <a:pPr>
              <a:lnSpc>
                <a:spcPct val="150000"/>
              </a:lnSpc>
            </a:pPr>
            <a:r>
              <a:rPr lang="ja-JP" altLang="en-US" sz="2000" b="1" dirty="0" smtClean="0">
                <a:solidFill>
                  <a:srgbClr val="2F201B"/>
                </a:solidFill>
                <a:effectLst/>
                <a:latin typeface="Meiryo" charset="-128"/>
                <a:ea typeface="Meiryo" charset="-128"/>
                <a:cs typeface="Meiryo" charset="-128"/>
              </a:rPr>
              <a:t>●　</a:t>
            </a:r>
            <a:r>
              <a:rPr lang="en-US" altLang="ja-JP" sz="2000" b="1" dirty="0" smtClean="0">
                <a:solidFill>
                  <a:srgbClr val="2F201B"/>
                </a:solidFill>
                <a:effectLst/>
                <a:latin typeface="Meiryo" charset="-128"/>
                <a:ea typeface="Meiryo" charset="-128"/>
                <a:cs typeface="Meiryo" charset="-128"/>
              </a:rPr>
              <a:t>FC</a:t>
            </a:r>
            <a:r>
              <a:rPr lang="ja-JP" altLang="en-US" sz="2000" b="1" dirty="0" smtClean="0">
                <a:solidFill>
                  <a:srgbClr val="2F201B"/>
                </a:solidFill>
                <a:effectLst/>
                <a:latin typeface="Meiryo" charset="-128"/>
                <a:ea typeface="Meiryo" charset="-128"/>
                <a:cs typeface="Meiryo" charset="-128"/>
              </a:rPr>
              <a:t>事業で加盟店とともに成長を図る仕組みを作りたい</a:t>
            </a:r>
          </a:p>
        </p:txBody>
      </p:sp>
      <p:sp>
        <p:nvSpPr>
          <p:cNvPr id="5" name="正方形/長方形 4"/>
          <p:cNvSpPr/>
          <p:nvPr/>
        </p:nvSpPr>
        <p:spPr>
          <a:xfrm>
            <a:off x="232719" y="1420146"/>
            <a:ext cx="11726562" cy="707886"/>
          </a:xfrm>
          <a:prstGeom prst="rect">
            <a:avLst/>
          </a:prstGeom>
        </p:spPr>
        <p:txBody>
          <a:bodyPr wrap="square">
            <a:spAutoFit/>
          </a:bodyPr>
          <a:lstStyle/>
          <a:p>
            <a:r>
              <a:rPr lang="ja-JP" altLang="en-US" sz="2000" b="1" smtClean="0">
                <a:solidFill>
                  <a:srgbClr val="0070C0"/>
                </a:solidFill>
                <a:effectLst/>
                <a:latin typeface="Meiryo" charset="-128"/>
                <a:ea typeface="Meiryo" charset="-128"/>
                <a:cs typeface="Meiryo" charset="-128"/>
              </a:rPr>
              <a:t>すでにチェーン店を展開されて</a:t>
            </a:r>
            <a:r>
              <a:rPr lang="ja-JP" altLang="en-US" sz="2000" b="1" dirty="0" smtClean="0">
                <a:solidFill>
                  <a:srgbClr val="0070C0"/>
                </a:solidFill>
                <a:effectLst/>
                <a:latin typeface="Meiryo" charset="-128"/>
                <a:ea typeface="Meiryo" charset="-128"/>
                <a:cs typeface="Meiryo" charset="-128"/>
              </a:rPr>
              <a:t>いる経営者の方、これから多店舗化をスタートする経営者の方に。　　　　そして外食で次の事業の柱をと考えている経営者の方必見です。</a:t>
            </a:r>
            <a:endParaRPr lang="ja-JP" altLang="en-US" sz="2000" b="1" dirty="0">
              <a:solidFill>
                <a:srgbClr val="0070C0"/>
              </a:solidFill>
              <a:effectLst/>
              <a:latin typeface="Meiryo" charset="-128"/>
              <a:ea typeface="Meiryo" charset="-128"/>
              <a:cs typeface="Meiryo" charset="-128"/>
            </a:endParaRPr>
          </a:p>
        </p:txBody>
      </p:sp>
      <p:sp>
        <p:nvSpPr>
          <p:cNvPr id="6" name="テキスト ボックス 5"/>
          <p:cNvSpPr txBox="1"/>
          <p:nvPr/>
        </p:nvSpPr>
        <p:spPr>
          <a:xfrm>
            <a:off x="0" y="0"/>
            <a:ext cx="12191999" cy="1323439"/>
          </a:xfrm>
          <a:prstGeom prst="rect">
            <a:avLst/>
          </a:prstGeom>
          <a:solidFill>
            <a:srgbClr val="C00000"/>
          </a:solidFill>
        </p:spPr>
        <p:txBody>
          <a:bodyPr wrap="square" rtlCol="0">
            <a:spAutoFit/>
          </a:bodyPr>
          <a:lstStyle/>
          <a:p>
            <a:pPr algn="ctr"/>
            <a:endParaRPr kumimoji="1" lang="en-US" altLang="ja-JP" sz="3600" b="1" dirty="0" smtClean="0">
              <a:latin typeface="Meiryo" charset="-128"/>
              <a:ea typeface="Meiryo" charset="-128"/>
              <a:cs typeface="Meiryo" charset="-128"/>
            </a:endParaRPr>
          </a:p>
          <a:p>
            <a:pPr algn="ctr"/>
            <a:r>
              <a:rPr kumimoji="1" lang="ja-JP" altLang="en-US" sz="4400" b="1" dirty="0" smtClean="0">
                <a:solidFill>
                  <a:schemeClr val="bg1"/>
                </a:solidFill>
                <a:latin typeface="Meiryo" charset="-128"/>
                <a:ea typeface="Meiryo" charset="-128"/>
                <a:cs typeface="Meiryo" charset="-128"/>
              </a:rPr>
              <a:t>ご参加をお勧めする経営者</a:t>
            </a:r>
            <a:endParaRPr kumimoji="1" lang="ja-JP" altLang="en-US" sz="44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10638966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260</Words>
  <Application>Microsoft Macintosh PowerPoint</Application>
  <PresentationFormat>ワイド画面</PresentationFormat>
  <Paragraphs>63</Paragraphs>
  <Slides>7</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Arial</vt:lpstr>
      <vt:lpstr>Helvetica</vt:lpstr>
      <vt:lpstr>HGPSoeiKakugothicUB</vt:lpstr>
      <vt:lpstr>Hiragino Kaku Gothic StdN W8</vt:lpstr>
      <vt:lpstr>Meiryo</vt:lpstr>
      <vt:lpstr>Times New Roman</vt:lpstr>
      <vt:lpstr>Yu Gothic</vt:lpstr>
      <vt:lpstr>Yu Gothic Light</vt:lpstr>
      <vt:lpstr>Yu Mincho</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Microsoft Office ユーザー</cp:lastModifiedBy>
  <cp:revision>16</cp:revision>
  <dcterms:created xsi:type="dcterms:W3CDTF">2017-04-26T04:02:04Z</dcterms:created>
  <dcterms:modified xsi:type="dcterms:W3CDTF">2017-04-27T00:48:26Z</dcterms:modified>
</cp:coreProperties>
</file>